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07 (Stroke)_#color-2217&amp;955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909300" cy="5791200"/>
          </a:xfrm>
          <a:custGeom>
            <a:avLst/>
            <a:gdLst/>
            <a:ahLst/>
            <a:cxnLst/>
            <a:rect l="l" t="t" r="r" b="b"/>
            <a:pathLst>
              <a:path w="10909300" h="5791200">
                <a:moveTo>
                  <a:pt x="0" y="5765800"/>
                </a:moveTo>
                <a:lnTo>
                  <a:pt x="10883900" y="5765800"/>
                </a:lnTo>
                <a:lnTo>
                  <a:pt x="10883900" y="0"/>
                </a:lnTo>
                <a:lnTo>
                  <a:pt x="10909300" y="0"/>
                </a:lnTo>
                <a:lnTo>
                  <a:pt x="10909300" y="5791200"/>
                </a:lnTo>
                <a:lnTo>
                  <a:pt x="0" y="5791200"/>
                </a:lnTo>
                <a:lnTo>
                  <a:pt x="0" y="5765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8" name="Rectangle 41706 (Stroke)_#color-2217&amp;9553"/>
          <p:cNvSpPr/>
          <p:nvPr userDrawn="1">
            <p:custDataLst>
              <p:tags r:id="rId3"/>
            </p:custDataLst>
          </p:nvPr>
        </p:nvSpPr>
        <p:spPr>
          <a:xfrm>
            <a:off x="8953500" y="4521200"/>
            <a:ext cx="3238500" cy="2336800"/>
          </a:xfrm>
          <a:custGeom>
            <a:avLst/>
            <a:gdLst/>
            <a:ahLst/>
            <a:cxnLst/>
            <a:rect l="l" t="t" r="r" b="b"/>
            <a:pathLst>
              <a:path w="3238500" h="2336800">
                <a:moveTo>
                  <a:pt x="3238500" y="0"/>
                </a:moveTo>
                <a:lnTo>
                  <a:pt x="0" y="0"/>
                </a:lnTo>
                <a:lnTo>
                  <a:pt x="0" y="2336800"/>
                </a:lnTo>
                <a:lnTo>
                  <a:pt x="25400" y="2336800"/>
                </a:lnTo>
                <a:lnTo>
                  <a:pt x="25400" y="25400"/>
                </a:lnTo>
                <a:lnTo>
                  <a:pt x="3238500" y="25400"/>
                </a:lnTo>
                <a:lnTo>
                  <a:pt x="32385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5587" y="857250"/>
            <a:ext cx="10561637" cy="1503413"/>
          </a:xfrm>
        </p:spPr>
        <p:txBody>
          <a:bodyPr wrap="square" anchor="b">
            <a:normAutofit/>
          </a:bodyPr>
          <a:lstStyle>
            <a:lvl1pPr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Rectangle 41706 (Stroke)_#color-2217&amp;9559"/>
          <p:cNvSpPr/>
          <p:nvPr userDrawn="1">
            <p:custDataLst>
              <p:tags r:id="rId6"/>
            </p:custDataLst>
          </p:nvPr>
        </p:nvSpPr>
        <p:spPr>
          <a:xfrm>
            <a:off x="10896600" y="215900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546100"/>
                </a:lnTo>
                <a:lnTo>
                  <a:pt x="25400" y="546100"/>
                </a:lnTo>
                <a:lnTo>
                  <a:pt x="25400" y="25400"/>
                </a:lnTo>
                <a:lnTo>
                  <a:pt x="1295400" y="25400"/>
                </a:lnTo>
                <a:lnTo>
                  <a:pt x="12954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5" name="Rectangle 41707 (Stroke)_#color-2217&amp;9562"/>
          <p:cNvSpPr/>
          <p:nvPr userDrawn="1">
            <p:custDataLst>
              <p:tags r:id="rId7"/>
            </p:custDataLst>
          </p:nvPr>
        </p:nvSpPr>
        <p:spPr>
          <a:xfrm>
            <a:off x="8445500" y="0"/>
            <a:ext cx="3251200" cy="508000"/>
          </a:xfrm>
          <a:custGeom>
            <a:avLst/>
            <a:gdLst/>
            <a:ahLst/>
            <a:cxnLst/>
            <a:rect l="l" t="t" r="r" b="b"/>
            <a:pathLst>
              <a:path w="3251200" h="508000">
                <a:moveTo>
                  <a:pt x="25400" y="0"/>
                </a:moveTo>
                <a:lnTo>
                  <a:pt x="25400" y="482600"/>
                </a:lnTo>
                <a:lnTo>
                  <a:pt x="3225800" y="482600"/>
                </a:lnTo>
                <a:lnTo>
                  <a:pt x="3225800" y="0"/>
                </a:lnTo>
                <a:lnTo>
                  <a:pt x="3251200" y="0"/>
                </a:lnTo>
                <a:lnTo>
                  <a:pt x="3251200" y="508000"/>
                </a:lnTo>
                <a:lnTo>
                  <a:pt x="0" y="508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5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41707 (Stroke)_#color-2217&amp;956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0426700" cy="5537200"/>
          </a:xfrm>
          <a:custGeom>
            <a:avLst/>
            <a:gdLst/>
            <a:ahLst/>
            <a:cxnLst/>
            <a:rect l="l" t="t" r="r" b="b"/>
            <a:pathLst>
              <a:path w="10426700" h="5537200">
                <a:moveTo>
                  <a:pt x="0" y="5511800"/>
                </a:moveTo>
                <a:lnTo>
                  <a:pt x="10401300" y="5511800"/>
                </a:lnTo>
                <a:lnTo>
                  <a:pt x="10401300" y="0"/>
                </a:lnTo>
                <a:lnTo>
                  <a:pt x="10426700" y="0"/>
                </a:lnTo>
                <a:lnTo>
                  <a:pt x="10426700" y="5537200"/>
                </a:lnTo>
                <a:lnTo>
                  <a:pt x="0" y="5537200"/>
                </a:lnTo>
                <a:lnTo>
                  <a:pt x="0" y="551180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10" name="Rectangle 41706 (Stroke)_#color-2217&amp;9568"/>
          <p:cNvSpPr/>
          <p:nvPr userDrawn="1">
            <p:custDataLst>
              <p:tags r:id="rId4"/>
            </p:custDataLst>
          </p:nvPr>
        </p:nvSpPr>
        <p:spPr>
          <a:xfrm>
            <a:off x="8572500" y="4267200"/>
            <a:ext cx="3619500" cy="2590800"/>
          </a:xfrm>
          <a:custGeom>
            <a:avLst/>
            <a:gdLst/>
            <a:ahLst/>
            <a:cxnLst/>
            <a:rect l="l" t="t" r="r" b="b"/>
            <a:pathLst>
              <a:path w="3619500" h="2590800">
                <a:moveTo>
                  <a:pt x="3619500" y="0"/>
                </a:moveTo>
                <a:lnTo>
                  <a:pt x="0" y="0"/>
                </a:lnTo>
                <a:lnTo>
                  <a:pt x="0" y="2590800"/>
                </a:lnTo>
                <a:lnTo>
                  <a:pt x="25400" y="2590800"/>
                </a:lnTo>
                <a:lnTo>
                  <a:pt x="25400" y="25400"/>
                </a:lnTo>
                <a:lnTo>
                  <a:pt x="3619500" y="25400"/>
                </a:lnTo>
                <a:lnTo>
                  <a:pt x="3619500" y="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52950" y="3023453"/>
            <a:ext cx="6878250" cy="2374047"/>
          </a:xfrm>
        </p:spPr>
        <p:txBody>
          <a:bodyPr wrap="square" anchor="t">
            <a:normAutofit/>
          </a:bodyPr>
          <a:lstStyle>
            <a:lvl1pPr algn="l">
              <a:defRPr sz="46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452950" y="304800"/>
            <a:ext cx="8643550" cy="2277882"/>
          </a:xfrm>
        </p:spPr>
        <p:txBody>
          <a:bodyPr wrap="square" anchor="b">
            <a:normAutofit/>
          </a:bodyPr>
          <a:lstStyle>
            <a:lvl1pPr marL="0" indent="0" algn="l">
              <a:buNone/>
              <a:defRPr sz="4900" b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6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Rectangle 41707 (Stroke)_#color-2217&amp;9583"/>
          <p:cNvSpPr/>
          <p:nvPr userDrawn="1">
            <p:custDataLst>
              <p:tags r:id="rId3"/>
            </p:custDataLst>
          </p:nvPr>
        </p:nvSpPr>
        <p:spPr>
          <a:xfrm>
            <a:off x="2514600" y="0"/>
            <a:ext cx="9677400" cy="5791200"/>
          </a:xfrm>
          <a:custGeom>
            <a:avLst/>
            <a:gdLst/>
            <a:ahLst/>
            <a:cxnLst/>
            <a:rect l="l" t="t" r="r" b="b"/>
            <a:pathLst>
              <a:path w="9677400" h="5791200">
                <a:moveTo>
                  <a:pt x="25400" y="0"/>
                </a:moveTo>
                <a:lnTo>
                  <a:pt x="0" y="0"/>
                </a:lnTo>
                <a:lnTo>
                  <a:pt x="0" y="5791200"/>
                </a:lnTo>
                <a:lnTo>
                  <a:pt x="9677400" y="5791200"/>
                </a:lnTo>
                <a:lnTo>
                  <a:pt x="9677400" y="5765800"/>
                </a:lnTo>
                <a:lnTo>
                  <a:pt x="25400" y="5765800"/>
                </a:lnTo>
                <a:lnTo>
                  <a:pt x="25400" y="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9" name="Rectangle 41706 (Stroke)_#color-2217&amp;9586"/>
          <p:cNvSpPr/>
          <p:nvPr userDrawn="1">
            <p:custDataLst>
              <p:tags r:id="rId4"/>
            </p:custDataLst>
          </p:nvPr>
        </p:nvSpPr>
        <p:spPr>
          <a:xfrm>
            <a:off x="0" y="4521200"/>
            <a:ext cx="4368800" cy="2336800"/>
          </a:xfrm>
          <a:custGeom>
            <a:avLst/>
            <a:gdLst/>
            <a:ahLst/>
            <a:cxnLst/>
            <a:rect l="l" t="t" r="r" b="b"/>
            <a:pathLst>
              <a:path w="4368800" h="2336800">
                <a:moveTo>
                  <a:pt x="4368800" y="2336800"/>
                </a:moveTo>
                <a:lnTo>
                  <a:pt x="4368800" y="0"/>
                </a:lnTo>
                <a:lnTo>
                  <a:pt x="0" y="0"/>
                </a:lnTo>
                <a:lnTo>
                  <a:pt x="0" y="25400"/>
                </a:lnTo>
                <a:lnTo>
                  <a:pt x="4343400" y="25400"/>
                </a:lnTo>
                <a:lnTo>
                  <a:pt x="4343400" y="2336800"/>
                </a:lnTo>
                <a:lnTo>
                  <a:pt x="4368800" y="2336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4635500" y="406400"/>
            <a:ext cx="7302500" cy="27681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4635500" y="3576600"/>
            <a:ext cx="7302500" cy="206220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1710 (Stroke)_#color-2217&amp;9571"/>
          <p:cNvSpPr/>
          <p:nvPr userDrawn="1">
            <p:custDataLst>
              <p:tags r:id="rId12"/>
            </p:custDataLst>
          </p:nvPr>
        </p:nvSpPr>
        <p:spPr>
          <a:xfrm>
            <a:off x="0" y="63373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11" name="Rectangle 41708 (Stroke)_#color-2217&amp;9574"/>
          <p:cNvSpPr/>
          <p:nvPr userDrawn="1">
            <p:custDataLst>
              <p:tags r:id="rId13"/>
            </p:custDataLst>
          </p:nvPr>
        </p:nvSpPr>
        <p:spPr>
          <a:xfrm>
            <a:off x="215900" y="6489700"/>
            <a:ext cx="1422400" cy="368300"/>
          </a:xfrm>
          <a:custGeom>
            <a:avLst/>
            <a:gdLst/>
            <a:ahLst/>
            <a:cxnLst/>
            <a:rect l="l" t="t" r="r" b="b"/>
            <a:pathLst>
              <a:path w="1422400" h="368300">
                <a:moveTo>
                  <a:pt x="1422400" y="368300"/>
                </a:moveTo>
                <a:lnTo>
                  <a:pt x="1422400" y="0"/>
                </a:lnTo>
                <a:lnTo>
                  <a:pt x="0" y="0"/>
                </a:lnTo>
                <a:lnTo>
                  <a:pt x="0" y="368300"/>
                </a:lnTo>
                <a:lnTo>
                  <a:pt x="25400" y="368300"/>
                </a:lnTo>
                <a:lnTo>
                  <a:pt x="25400" y="25400"/>
                </a:lnTo>
                <a:lnTo>
                  <a:pt x="1397000" y="25400"/>
                </a:lnTo>
                <a:lnTo>
                  <a:pt x="1397000" y="368300"/>
                </a:lnTo>
                <a:lnTo>
                  <a:pt x="1422400" y="36830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2" name="Rectangle 41706 (Stroke)_#color-2217&amp;9577"/>
          <p:cNvSpPr/>
          <p:nvPr userDrawn="1">
            <p:custDataLst>
              <p:tags r:id="rId14"/>
            </p:custDataLst>
          </p:nvPr>
        </p:nvSpPr>
        <p:spPr>
          <a:xfrm>
            <a:off x="10337800" y="0"/>
            <a:ext cx="1663700" cy="381000"/>
          </a:xfrm>
          <a:custGeom>
            <a:avLst/>
            <a:gdLst/>
            <a:ahLst/>
            <a:cxnLst/>
            <a:rect l="l" t="t" r="r" b="b"/>
            <a:pathLst>
              <a:path w="1663700" h="381000">
                <a:moveTo>
                  <a:pt x="25400" y="0"/>
                </a:moveTo>
                <a:lnTo>
                  <a:pt x="25400" y="355600"/>
                </a:lnTo>
                <a:lnTo>
                  <a:pt x="1638300" y="355600"/>
                </a:lnTo>
                <a:lnTo>
                  <a:pt x="1638300" y="0"/>
                </a:lnTo>
                <a:lnTo>
                  <a:pt x="1663700" y="0"/>
                </a:lnTo>
                <a:lnTo>
                  <a:pt x="1663700" y="381000"/>
                </a:lnTo>
                <a:lnTo>
                  <a:pt x="0" y="381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3" name="Rectangle 41710 (Stroke)_#color-2217&amp;9571"/>
          <p:cNvSpPr/>
          <p:nvPr userDrawn="1">
            <p:custDataLst>
              <p:tags r:id="rId15"/>
            </p:custDataLst>
          </p:nvPr>
        </p:nvSpPr>
        <p:spPr>
          <a:xfrm flipH="1">
            <a:off x="11582400" y="2032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0.xml"/><Relationship Id="rId3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7.xml"/><Relationship Id="rId3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0.xml"/><Relationship Id="rId3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.xml"/><Relationship Id="rId3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00.xml"/><Relationship Id="rId6" Type="http://schemas.openxmlformats.org/officeDocument/2006/relationships/image" Target="../media/image12.png"/><Relationship Id="rId5" Type="http://schemas.openxmlformats.org/officeDocument/2006/relationships/tags" Target="../tags/tag9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3.xml"/><Relationship Id="rId3" Type="http://schemas.openxmlformats.org/officeDocument/2006/relationships/image" Target="../media/image13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/>
          <a:lstStyle/>
          <a:p>
            <a:r>
              <a:rPr lang="zh-CN" altLang="en-US" sz="6000" dirty="0"/>
              <a:t>山西省民营科技领军企业与新锐企业</a:t>
            </a:r>
            <a:endParaRPr lang="zh-CN" altLang="en-US" sz="6000" dirty="0"/>
          </a:p>
        </p:txBody>
      </p:sp>
      <p:sp>
        <p:nvSpPr>
          <p:cNvPr id="35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>
            <a:normAutofit/>
          </a:bodyPr>
          <a:lstStyle/>
          <a:p>
            <a:r>
              <a:rPr lang="zh-CN" altLang="en-US" sz="4000" b="1" dirty="0"/>
              <a:t>线上申报指引</a:t>
            </a:r>
            <a:endParaRPr lang="zh-CN" altLang="en-US" sz="4000" b="1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继续填报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509135" cy="1583055"/>
          </a:xfrm>
        </p:spPr>
        <p:txBody>
          <a:bodyPr>
            <a:noAutofit/>
          </a:bodyPr>
          <a:p>
            <a:r>
              <a:rPr lang="zh-CN" sz="2000"/>
              <a:t>填报过程中暂存，可登录后点击用户名进入个人空间，然后点击申报项目的</a:t>
            </a:r>
            <a:r>
              <a:rPr lang="en-US" altLang="zh-CN" sz="2000"/>
              <a:t>“</a:t>
            </a:r>
            <a:r>
              <a:rPr lang="zh-CN" altLang="en-US" sz="2000"/>
              <a:t>编辑</a:t>
            </a:r>
            <a:r>
              <a:rPr lang="en-US" altLang="zh-CN" sz="2000"/>
              <a:t>”</a:t>
            </a:r>
            <a:r>
              <a:rPr lang="zh-CN" altLang="en-US" sz="2000"/>
              <a:t>后，继续申报。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2613025"/>
            <a:ext cx="3702050" cy="3601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096385" y="2590800"/>
            <a:ext cx="388620" cy="437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65" y="1301750"/>
            <a:ext cx="5464175" cy="512318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210935" y="2291715"/>
            <a:ext cx="834390" cy="321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42835" y="3107690"/>
            <a:ext cx="4199255" cy="321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/>
          <a:lstStyle/>
          <a:p>
            <a:r>
              <a:rPr lang="zh-CN" altLang="en-US" sz="7200" dirty="0"/>
              <a:t>谢谢！</a:t>
            </a:r>
            <a:endParaRPr lang="zh-CN" altLang="en-US" sz="7200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一、阅读申报指南并下载附件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94130" y="1765300"/>
            <a:ext cx="4116070" cy="1842135"/>
          </a:xfrm>
        </p:spPr>
        <p:txBody>
          <a:bodyPr>
            <a:normAutofit lnSpcReduction="20000"/>
          </a:bodyPr>
          <a:p>
            <a:r>
              <a:rPr lang="zh-CN" altLang="en-US"/>
              <a:t>本年度申报实行线上申报。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35" y="0"/>
            <a:ext cx="326009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740650" y="5677535"/>
            <a:ext cx="1506855" cy="6800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二、开展自评价，资料准备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6480" y="1586865"/>
            <a:ext cx="6273800" cy="1842135"/>
          </a:xfrm>
        </p:spPr>
        <p:txBody>
          <a:bodyPr>
            <a:noAutofit/>
          </a:bodyPr>
          <a:p>
            <a:r>
              <a:rPr lang="zh-CN" altLang="en-US"/>
              <a:t>仔细阅读指标中各项指标的定义、评分方法及要求，对照指标体系，填写</a:t>
            </a:r>
            <a:r>
              <a:rPr lang="en-US" altLang="zh-CN"/>
              <a:t>“</a:t>
            </a:r>
            <a:r>
              <a:rPr lang="zh-CN" altLang="en-US"/>
              <a:t>数据表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/>
              <a:t>打分表</a:t>
            </a:r>
            <a:r>
              <a:rPr lang="en-US" altLang="zh-CN"/>
              <a:t>”</a:t>
            </a:r>
            <a:r>
              <a:rPr lang="zh-CN" altLang="en-US"/>
              <a:t>，并参照模板制作承诺书和各项印证材料的</a:t>
            </a:r>
            <a:r>
              <a:rPr lang="en-US" altLang="zh-CN"/>
              <a:t>pdf</a:t>
            </a:r>
            <a:r>
              <a:rPr lang="zh-CN" altLang="en-US"/>
              <a:t>扫描版。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0572" r="7502" b="36740"/>
          <a:stretch>
            <a:fillRect/>
          </a:stretch>
        </p:blipFill>
        <p:spPr>
          <a:xfrm>
            <a:off x="345440" y="4292600"/>
            <a:ext cx="3862705" cy="1804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0" y="4229735"/>
            <a:ext cx="3676650" cy="2068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315" y="790575"/>
            <a:ext cx="3295650" cy="516255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146175" y="3589020"/>
            <a:ext cx="6273800" cy="80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sz="1800" b="1"/>
              <a:t>注</a:t>
            </a:r>
            <a:r>
              <a:rPr lang="en-US" altLang="zh-CN" sz="1800" b="1"/>
              <a:t>:</a:t>
            </a:r>
            <a:r>
              <a:rPr lang="zh-CN" altLang="en-US" sz="1800" b="1"/>
              <a:t>自评得分超</a:t>
            </a:r>
            <a:r>
              <a:rPr lang="en-US" altLang="zh-CN" sz="1800" b="1"/>
              <a:t>60</a:t>
            </a:r>
            <a:r>
              <a:rPr lang="zh-CN" altLang="en-US" sz="1800" b="1"/>
              <a:t>分以上者，才能符合申报条件。</a:t>
            </a:r>
            <a:endParaRPr lang="zh-CN" altLang="en-US" sz="1800" b="1"/>
          </a:p>
          <a:p>
            <a:pPr>
              <a:lnSpc>
                <a:spcPct val="110000"/>
              </a:lnSpc>
            </a:pPr>
            <a:r>
              <a:rPr lang="zh-CN" altLang="en-US" sz="1800" b="1"/>
              <a:t>所有得分项必须提交附件材料。</a:t>
            </a:r>
            <a:endParaRPr lang="zh-CN" altLang="en-US" sz="1800" b="1"/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进入主页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5246370" cy="4873625"/>
          </a:xfrm>
        </p:spPr>
        <p:txBody>
          <a:bodyPr/>
          <a:p>
            <a:r>
              <a:rPr lang="zh-CN" altLang="en-US">
                <a:sym typeface="+mn-ea"/>
              </a:rPr>
              <a:t>登录</a:t>
            </a:r>
            <a:r>
              <a:rPr lang="en-US" altLang="zh-CN">
                <a:sym typeface="+mn-ea"/>
              </a:rPr>
              <a:t>http://www.sxsmyjj.cn:13080/</a:t>
            </a:r>
            <a:br>
              <a:rPr lang="en-US" altLang="zh-CN">
                <a:sym typeface="+mn-ea"/>
              </a:rPr>
            </a:br>
            <a:r>
              <a:rPr lang="zh-CN" altLang="en-US">
                <a:sym typeface="+mn-ea"/>
              </a:rPr>
              <a:t>山西省民营经济一站式综合服务平台</a:t>
            </a:r>
            <a:endParaRPr lang="zh-CN" altLang="en-US">
              <a:sym typeface="+mn-ea"/>
            </a:endParaRPr>
          </a:p>
          <a:p>
            <a:r>
              <a:rPr lang="zh-CN" altLang="en-US"/>
              <a:t>已经有账号的企业直接登录，无账号的企业点击</a:t>
            </a:r>
            <a:r>
              <a:rPr lang="en-US" altLang="zh-CN"/>
              <a:t>“</a:t>
            </a:r>
            <a:r>
              <a:rPr lang="zh-CN" altLang="en-US"/>
              <a:t>注册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85" y="1301750"/>
            <a:ext cx="5810885" cy="46202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739755" y="1301750"/>
            <a:ext cx="1085215" cy="3549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新企业注册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695825" cy="4873625"/>
          </a:xfrm>
        </p:spPr>
        <p:txBody>
          <a:bodyPr/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法人注册</a:t>
            </a:r>
            <a:r>
              <a:rPr lang="en-US" altLang="zh-CN"/>
              <a:t>”</a:t>
            </a:r>
            <a:r>
              <a:rPr lang="zh-CN" altLang="en-US"/>
              <a:t>模块，填写企业各项信息，</a:t>
            </a:r>
            <a:r>
              <a:rPr lang="en-US" altLang="zh-CN"/>
              <a:t>*</a:t>
            </a:r>
            <a:r>
              <a:rPr lang="zh-CN" altLang="en-US"/>
              <a:t>为必填项，并勾选我已阅读，点击注册后提交。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9270"/>
            <a:ext cx="6560185" cy="60794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703945" y="1570990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用户登录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257040" cy="4873625"/>
          </a:xfrm>
        </p:spPr>
        <p:txBody>
          <a:bodyPr/>
          <a:p>
            <a:r>
              <a:rPr lang="zh-CN" altLang="en-US"/>
              <a:t>注册成功后，返回主页，点击登录，选择</a:t>
            </a:r>
            <a:r>
              <a:rPr lang="en-US" altLang="zh-CN"/>
              <a:t>“</a:t>
            </a:r>
            <a:r>
              <a:rPr lang="zh-CN" altLang="en-US"/>
              <a:t>法人登录</a:t>
            </a:r>
            <a:r>
              <a:rPr lang="en-US" altLang="zh-CN"/>
              <a:t>”</a:t>
            </a:r>
            <a:r>
              <a:rPr lang="zh-CN" altLang="en-US"/>
              <a:t>模块，填写用户名密码，登录账号。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0" y="1123950"/>
            <a:ext cx="6856095" cy="46107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873490" y="2037715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进入申报页面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1106805"/>
          </a:xfrm>
        </p:spPr>
        <p:txBody>
          <a:bodyPr/>
          <a:p>
            <a:r>
              <a:rPr lang="zh-CN" altLang="en-US"/>
              <a:t>登录后，选择标题栏</a:t>
            </a:r>
            <a:r>
              <a:rPr lang="en-US" altLang="zh-CN"/>
              <a:t>“</a:t>
            </a:r>
            <a:r>
              <a:rPr lang="zh-CN" altLang="en-US"/>
              <a:t>项目申报</a:t>
            </a:r>
            <a:r>
              <a:rPr lang="en-US" altLang="zh-CN"/>
              <a:t>”</a:t>
            </a:r>
            <a:r>
              <a:rPr lang="zh-CN" altLang="en-US"/>
              <a:t>，然后选择新锐企业或领军企业的</a:t>
            </a:r>
            <a:r>
              <a:rPr lang="en-US" altLang="zh-CN"/>
              <a:t>“</a:t>
            </a:r>
            <a:r>
              <a:rPr lang="zh-CN" altLang="en-US"/>
              <a:t>立即申报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" y="2279015"/>
            <a:ext cx="4693285" cy="39211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424430" y="3429000"/>
            <a:ext cx="834390" cy="37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05" y="2408555"/>
            <a:ext cx="5586730" cy="401891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0694035" y="4598035"/>
            <a:ext cx="1050290" cy="871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597525" y="36595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内容填报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1044575"/>
          </a:xfrm>
        </p:spPr>
        <p:txBody>
          <a:bodyPr>
            <a:normAutofit/>
          </a:bodyPr>
          <a:p>
            <a:r>
              <a:rPr lang="zh-CN" altLang="en-US"/>
              <a:t>进入填报页面后，根据前期准备的数据表及附件，逐步填写</a:t>
            </a:r>
            <a:r>
              <a:rPr lang="en-US" altLang="zh-CN"/>
              <a:t>“</a:t>
            </a:r>
            <a:r>
              <a:rPr lang="zh-CN" altLang="en-US"/>
              <a:t>企业基础信息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企业评价信息</a:t>
            </a:r>
            <a:r>
              <a:rPr lang="en-US" altLang="zh-CN"/>
              <a:t>”“</a:t>
            </a:r>
            <a:r>
              <a:rPr lang="zh-CN" altLang="en-US"/>
              <a:t>附件上传</a:t>
            </a:r>
            <a:r>
              <a:rPr lang="en-US" altLang="zh-CN"/>
              <a:t>”</a:t>
            </a:r>
            <a:r>
              <a:rPr lang="zh-CN" altLang="en-US"/>
              <a:t>三个部分内容，每完成一步，点击下一步。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95" y="3456305"/>
            <a:ext cx="3289300" cy="2526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3456305"/>
            <a:ext cx="3128010" cy="269811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051935" y="4182110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8013065" y="41167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01470" y="5856605"/>
            <a:ext cx="834390" cy="37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96595" y="2496185"/>
            <a:ext cx="10799445" cy="81026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800" b="1"/>
              <a:t>注：每</a:t>
            </a:r>
            <a:r>
              <a:rPr lang="en-US" altLang="zh-CN" sz="1800" b="1"/>
              <a:t>30</a:t>
            </a:r>
            <a:r>
              <a:rPr lang="zh-CN" altLang="en-US" sz="1800" b="1"/>
              <a:t>分钟，页面会刷新，注意暂存。</a:t>
            </a:r>
            <a:br>
              <a:rPr lang="zh-CN" altLang="en-US" sz="1800" b="1"/>
            </a:br>
            <a:r>
              <a:rPr lang="zh-CN" altLang="en-US" sz="1800" b="1"/>
              <a:t>每个</a:t>
            </a:r>
            <a:r>
              <a:rPr lang="en-US" altLang="zh-CN" sz="1800" b="1"/>
              <a:t>“*”</a:t>
            </a:r>
            <a:r>
              <a:rPr lang="zh-CN" altLang="en-US" sz="1800" b="1"/>
              <a:t>项必须填报，否则无法进入下一步。</a:t>
            </a:r>
            <a:endParaRPr lang="zh-CN" altLang="en-US" sz="1800" b="1"/>
          </a:p>
          <a:p>
            <a:endParaRPr lang="zh-CN" altLang="en-US" sz="18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760" y="2496185"/>
            <a:ext cx="3238500" cy="38087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完成填报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509135" cy="1583055"/>
          </a:xfrm>
        </p:spPr>
        <p:txBody>
          <a:bodyPr>
            <a:noAutofit/>
          </a:bodyPr>
          <a:p>
            <a:r>
              <a:rPr lang="zh-CN"/>
              <a:t>填报完成检查后，点击</a:t>
            </a:r>
            <a:r>
              <a:rPr lang="en-US" altLang="zh-CN"/>
              <a:t>“</a:t>
            </a:r>
            <a:r>
              <a:rPr lang="zh-CN"/>
              <a:t>提交</a:t>
            </a:r>
            <a:r>
              <a:rPr lang="en-US" altLang="zh-CN"/>
              <a:t>”</a:t>
            </a:r>
            <a:r>
              <a:rPr lang="zh-CN"/>
              <a:t>，即完成申报，各市县将对申报内容核对，并提交省局。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65" y="1080135"/>
            <a:ext cx="5746750" cy="50634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268335" y="5753100"/>
            <a:ext cx="834390" cy="461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ags/tag108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TEXT_LAYER_COUNT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TEXT_LAYER_COUN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TEXT_LAYER_COUN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TEXT_LAYER_COUNT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TEXT_LAYER_COUNT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  <p:tag name="KSO_WM_UNIT_TEXT_LAYER_COUNT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UNIT_TYPE" val="i"/>
  <p:tag name="KSO_WM_UNIT_INDEX" val="4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1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UNIT_TEXT_LAYER_COUNT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TEXT_LAYER_COUNT" val="1"/>
  <p:tag name="KSO_WM_TEMPLATE_CATEGORY" val="custom"/>
  <p:tag name="KSO_WM_TEMPLATE_INDEX" val="2023331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11"/>
  <p:tag name="KSO_WM_TEMPLATE_THUMBS_INDEX" val="1、9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ags/tag7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311_1*f*4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LAYER_COUNT" val="1"/>
  <p:tag name="KSO_WM_UNIT_PRESET_TEXT_INDEX" val="-1"/>
  <p:tag name="KSO_WM_UNIT_PRESET_TEXT_LEN" val="0"/>
</p:tagLst>
</file>

<file path=ppt/tags/tag77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B8"/>
      </a:accent1>
      <a:accent2>
        <a:srgbClr val="EB6A28"/>
      </a:accent2>
      <a:accent3>
        <a:srgbClr val="2876EB"/>
      </a:accent3>
      <a:accent4>
        <a:srgbClr val="2FAED6"/>
      </a:accent4>
      <a:accent5>
        <a:srgbClr val="2899EB"/>
      </a:accent5>
      <a:accent6>
        <a:srgbClr val="9163DE"/>
      </a:accent6>
      <a:hlink>
        <a:srgbClr val="658BD5"/>
      </a:hlink>
      <a:folHlink>
        <a:srgbClr val="A16AA5"/>
      </a:folHlink>
    </a:clrScheme>
    <a:fontScheme name="自定义 46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演示</Application>
  <PresentationFormat>宽屏</PresentationFormat>
  <Paragraphs>56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DejaVu Sans</vt:lpstr>
      <vt:lpstr>微软雅黑</vt:lpstr>
      <vt:lpstr>方正黑体_GBK</vt:lpstr>
      <vt:lpstr>微软雅黑</vt:lpstr>
      <vt:lpstr>宋体</vt:lpstr>
      <vt:lpstr>Arial Unicode MS</vt:lpstr>
      <vt:lpstr>MiSans Demibold</vt:lpstr>
      <vt:lpstr>C059</vt:lpstr>
      <vt:lpstr>Calibri</vt:lpstr>
      <vt:lpstr>方正书宋_GBK</vt:lpstr>
      <vt:lpstr>WPS</vt:lpstr>
      <vt:lpstr>Office 主题​​</vt:lpstr>
      <vt:lpstr>山西省民营科技领军企业与新锐企业</vt:lpstr>
      <vt:lpstr>一、阅读申报指南并下载附件</vt:lpstr>
      <vt:lpstr>二、开展自评价，资料准备</vt:lpstr>
      <vt:lpstr>进入主页</vt:lpstr>
      <vt:lpstr>新企业注册</vt:lpstr>
      <vt:lpstr>用户登录</vt:lpstr>
      <vt:lpstr>进入申报页面</vt:lpstr>
      <vt:lpstr>内容填报</vt:lpstr>
      <vt:lpstr>完成填报</vt:lpstr>
      <vt:lpstr>继续填报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gp</cp:lastModifiedBy>
  <cp:revision>10</cp:revision>
  <dcterms:created xsi:type="dcterms:W3CDTF">2026-03-31T07:19:32Z</dcterms:created>
  <dcterms:modified xsi:type="dcterms:W3CDTF">2026-03-31T07:19:32Z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2052-12.8.2.20327</vt:lpwstr>
  </property>
  <property fmtid="{D5CDD505-2E9C-101B-9397-08002B2CF9AE}" pid="3" name="ICV">
    <vt:lpwstr>0A17C59DEDAD99778375CB69B16DA999_43</vt:lpwstr>
  </property>
</Properties>
</file>